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C9C9B-B847-4D3F-B969-13037F7B0393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71CF-F94E-49DA-A8A4-32C2EC4513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2836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Figuur: Boven de ogen de voorhoofdsholte of frontale sinus; onder de ogen de kaakholte of maxillaire sinus en tussen de ogen de </a:t>
            </a:r>
            <a:r>
              <a:rPr lang="nl-NL" dirty="0" err="1" smtClean="0"/>
              <a:t>ethmoidale</a:t>
            </a:r>
            <a:r>
              <a:rPr lang="nl-NL" dirty="0" smtClean="0"/>
              <a:t> sinussen.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71CF-F94E-49DA-A8A4-32C2EC4513C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5148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D5CE-100C-4442-A64C-FB66134CED5D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01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7D3-BA5A-480B-AFF7-2F1FDBB0EEDA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45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4C31F-D978-49AA-AD04-2AA038090AF2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522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BBAF-1AE8-48E7-B6CC-C6124744177B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84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AF49-F92C-44F5-A8E2-2F6DEF5E6266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420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4D98-9292-419E-AC28-A106F36FF3C3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19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FE5A-1170-4797-8055-C6DED6908508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0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1FE3-A2A8-4EA5-B517-24E49D6F7085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03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9D-4F61-4BD9-90D2-5609845A3CD4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49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1540-FC94-4CAF-B5D8-7BEB7B444B37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50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BE44-ED83-4F52-B490-E9C23518487B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18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F9A51-A7D6-42BF-8089-285FB6C5518F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61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15623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Kerntaak 1: Triëren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werkproces 1.1</a:t>
            </a:r>
            <a:br>
              <a:rPr lang="nl-NL" dirty="0" smtClean="0"/>
            </a:br>
            <a:r>
              <a:rPr lang="nl-NL" dirty="0" smtClean="0"/>
              <a:t>werkproces 1.2</a:t>
            </a:r>
            <a:br>
              <a:rPr lang="nl-NL" dirty="0" smtClean="0"/>
            </a:b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14810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sz="3200" b="1" dirty="0" smtClean="0">
                <a:solidFill>
                  <a:srgbClr val="FF0000"/>
                </a:solidFill>
              </a:rPr>
              <a:t>Onderwerpen:</a:t>
            </a:r>
          </a:p>
          <a:p>
            <a:pPr marL="0" indent="0">
              <a:buNone/>
            </a:pPr>
            <a:r>
              <a:rPr lang="nl-NL" dirty="0" smtClean="0"/>
              <a:t>Verkoudheid</a:t>
            </a:r>
          </a:p>
          <a:p>
            <a:pPr marL="0" indent="0">
              <a:buNone/>
            </a:pPr>
            <a:r>
              <a:rPr lang="nl-NL" dirty="0" err="1" smtClean="0"/>
              <a:t>Rhinosinusitis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2090599" y="6363415"/>
            <a:ext cx="9438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  </a:t>
            </a:r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Praktijkscholing</a:t>
            </a:r>
            <a:r>
              <a:rPr lang="nl-NL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(LF1 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P2 Verkoudheid/</a:t>
            </a:r>
            <a:r>
              <a:rPr lang="nl-NL" b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Rhinosinusitis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   </a:t>
            </a:r>
            <a:endParaRPr lang="nl-NL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06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Belangrijk-&gt; </a:t>
            </a:r>
            <a:r>
              <a:rPr lang="nl-NL" dirty="0" err="1" smtClean="0"/>
              <a:t>alarmsyptomen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 één oog dikke en rode oogleden</a:t>
            </a:r>
          </a:p>
          <a:p>
            <a:r>
              <a:rPr lang="nl-NL" dirty="0" smtClean="0"/>
              <a:t>Plotseling minder zicht</a:t>
            </a:r>
          </a:p>
          <a:p>
            <a:r>
              <a:rPr lang="nl-NL" dirty="0" smtClean="0"/>
              <a:t>Verminderd bewustzijn, of erg suf (vooral bij kinderen onder de 8 jaar)</a:t>
            </a:r>
          </a:p>
          <a:p>
            <a:r>
              <a:rPr lang="nl-NL" dirty="0" smtClean="0"/>
              <a:t>Acuut hevige hoofdpijn aan één kant</a:t>
            </a:r>
          </a:p>
          <a:p>
            <a:r>
              <a:rPr lang="nl-NL" dirty="0" smtClean="0"/>
              <a:t>Gezwollen bindvliezen in beide ogen</a:t>
            </a:r>
          </a:p>
          <a:p>
            <a:r>
              <a:rPr lang="nl-NL" dirty="0" smtClean="0"/>
              <a:t>Neurologische symptomen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2090599" y="6363415"/>
            <a:ext cx="9438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  </a:t>
            </a:r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Praktijkscholing</a:t>
            </a:r>
            <a:r>
              <a:rPr lang="nl-NL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(LF1 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P2 Verkoudheid/</a:t>
            </a:r>
            <a:r>
              <a:rPr lang="nl-NL" b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Rhinosinusitis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   </a:t>
            </a:r>
            <a:endParaRPr lang="nl-NL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042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Welke vragen stel je aan de patiënt om </a:t>
            </a:r>
            <a:r>
              <a:rPr lang="nl-NL" dirty="0" err="1" smtClean="0"/>
              <a:t>alarmsyptomen</a:t>
            </a:r>
            <a:r>
              <a:rPr lang="nl-NL" dirty="0" smtClean="0"/>
              <a:t> uit te sluiten?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Als de arts besluit een antibiotica voor te schrijven </a:t>
            </a:r>
            <a:r>
              <a:rPr lang="nl-NL" dirty="0" err="1" smtClean="0"/>
              <a:t>n.a.v</a:t>
            </a:r>
            <a:r>
              <a:rPr lang="nl-NL" dirty="0" smtClean="0"/>
              <a:t> de anamnese dan is dat vaak een amoxicilline kuur (breedspectrum penicillines) 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Wat kunnen hier </a:t>
            </a:r>
            <a:r>
              <a:rPr lang="nl-NL" smtClean="0"/>
              <a:t>de mogelijke bijwerkingen </a:t>
            </a:r>
            <a:r>
              <a:rPr lang="nl-NL" dirty="0" smtClean="0"/>
              <a:t>van zijn? noem er drie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2090599" y="6363415"/>
            <a:ext cx="9438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  </a:t>
            </a:r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Praktijkscholing</a:t>
            </a:r>
            <a:r>
              <a:rPr lang="nl-NL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(LF1 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P2 Verkoudheid/</a:t>
            </a:r>
            <a:r>
              <a:rPr lang="nl-NL" b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Rhinosinusitis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   </a:t>
            </a:r>
            <a:endParaRPr lang="nl-NL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078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91570" y="614149"/>
            <a:ext cx="10562230" cy="5562814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Mogelijke bijwerkingen</a:t>
            </a:r>
          </a:p>
          <a:p>
            <a:pPr marL="0" indent="0">
              <a:buNone/>
            </a:pPr>
            <a:r>
              <a:rPr lang="nl-NL" dirty="0"/>
              <a:t>Als u amoxicilline gebruikt, kunt </a:t>
            </a:r>
            <a:r>
              <a:rPr lang="nl-NL" dirty="0" smtClean="0"/>
              <a:t>je last </a:t>
            </a:r>
            <a:r>
              <a:rPr lang="nl-NL" dirty="0"/>
              <a:t>krijgen van bijwerkingen, zoals: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•	Maag-darmklachten: misselijkheid, braken, buikpijn, </a:t>
            </a:r>
            <a:r>
              <a:rPr lang="nl-NL" dirty="0" err="1"/>
              <a:t>diaree</a:t>
            </a:r>
            <a:r>
              <a:rPr lang="nl-NL" dirty="0"/>
              <a:t> of winderigheid;</a:t>
            </a:r>
          </a:p>
          <a:p>
            <a:pPr marL="0" indent="0">
              <a:buNone/>
            </a:pPr>
            <a:r>
              <a:rPr lang="nl-NL" dirty="0"/>
              <a:t>•	Huiduitslag met jeuk. Dit kan erop duiden dat u allergisch bent voor amoxicilline;</a:t>
            </a:r>
          </a:p>
          <a:p>
            <a:pPr marL="0" indent="0">
              <a:buNone/>
            </a:pPr>
            <a:r>
              <a:rPr lang="nl-NL" dirty="0"/>
              <a:t>•	Een schimmelinfectie, bijvoorbeeld in de mond of in de vagina.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2090599" y="6363415"/>
            <a:ext cx="9438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  </a:t>
            </a:r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Praktijkscholing</a:t>
            </a:r>
            <a:r>
              <a:rPr lang="nl-NL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(LF1 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P2 Verkoudheid/</a:t>
            </a:r>
            <a:r>
              <a:rPr lang="nl-NL" b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Rhinosinusitis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   </a:t>
            </a:r>
            <a:endParaRPr lang="nl-NL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706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Verkoudheid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Verkoudheid is een virusinfectie van neusslijmvlies en/of het slijmvlies in de keelholte.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Besmetting via druppeltjes in de lucht, maar ook via handen en of aangeraakte voorwerpen.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Na één tot drie dagen ontstaan de symptomen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2090599" y="6363415"/>
            <a:ext cx="9438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  </a:t>
            </a:r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Praktijkscholing</a:t>
            </a:r>
            <a:r>
              <a:rPr lang="nl-NL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(LF1 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P2 Verkoudheid/</a:t>
            </a:r>
            <a:r>
              <a:rPr lang="nl-NL" b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Rhinosinusitis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   </a:t>
            </a:r>
            <a:endParaRPr lang="nl-NL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63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7127" y="502276"/>
            <a:ext cx="10516673" cy="4734529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                                      Vervolg verkoudheid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Klachten: verstopte neusholte, loopneus, keelpijn, hese stem, hoesten en branderige ogen. </a:t>
            </a:r>
          </a:p>
          <a:p>
            <a:pPr marL="0" indent="0">
              <a:buNone/>
            </a:pPr>
            <a:r>
              <a:rPr lang="nl-NL" dirty="0" smtClean="0"/>
              <a:t>Hoesten kan gepaard gaan met het opgeven van sputum= productieve hoest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Verkoudheid geeft hooguit heel kort en meestal slechts geringe temperatuurverhoging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2090599" y="6363415"/>
            <a:ext cx="9438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  </a:t>
            </a:r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Praktijkscholing</a:t>
            </a:r>
            <a:r>
              <a:rPr lang="nl-NL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(LF1 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P2 Verkoudheid/</a:t>
            </a:r>
            <a:r>
              <a:rPr lang="nl-NL" b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Rhinosinusitis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   </a:t>
            </a:r>
            <a:endParaRPr lang="nl-NL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04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95315"/>
            <a:ext cx="10515600" cy="5438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b="1" dirty="0" smtClean="0"/>
              <a:t>Complicatie</a:t>
            </a:r>
            <a:r>
              <a:rPr lang="nl-NL" dirty="0" smtClean="0"/>
              <a:t> bij verkoudheid</a:t>
            </a:r>
          </a:p>
          <a:p>
            <a:pPr>
              <a:buFontTx/>
              <a:buChar char="-"/>
            </a:pPr>
            <a:r>
              <a:rPr lang="nl-NL" dirty="0" smtClean="0"/>
              <a:t>Bij kinderen: Otitis media </a:t>
            </a:r>
            <a:r>
              <a:rPr lang="nl-NL" dirty="0" err="1" smtClean="0"/>
              <a:t>acuta</a:t>
            </a:r>
            <a:r>
              <a:rPr lang="nl-NL" dirty="0" smtClean="0"/>
              <a:t>, veel oorpijn</a:t>
            </a:r>
          </a:p>
          <a:p>
            <a:pPr>
              <a:buFontTx/>
              <a:buChar char="-"/>
            </a:pPr>
            <a:r>
              <a:rPr lang="nl-NL" dirty="0" smtClean="0"/>
              <a:t>Bij oudere kinderen/volwassenen: </a:t>
            </a:r>
            <a:r>
              <a:rPr lang="nl-NL" dirty="0" err="1" smtClean="0"/>
              <a:t>Rhinosinusitis</a:t>
            </a:r>
            <a:r>
              <a:rPr lang="nl-NL" dirty="0" smtClean="0"/>
              <a:t>, veel hoofdpijn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Duur van verkoudheid: enkele dagen tot </a:t>
            </a:r>
            <a:r>
              <a:rPr lang="nl-NL" dirty="0" smtClean="0"/>
              <a:t>ongeveer twee week</a:t>
            </a:r>
            <a:endParaRPr lang="nl-NL" dirty="0"/>
          </a:p>
          <a:p>
            <a:pPr marL="0" indent="0">
              <a:buNone/>
            </a:pPr>
            <a:r>
              <a:rPr lang="nl-NL" sz="3200" b="1" dirty="0" smtClean="0"/>
              <a:t>Behandeling</a:t>
            </a:r>
            <a:r>
              <a:rPr lang="nl-NL" dirty="0" smtClean="0"/>
              <a:t>: symptomatisch</a:t>
            </a:r>
          </a:p>
          <a:p>
            <a:pPr marL="0" indent="0">
              <a:buNone/>
            </a:pPr>
            <a:r>
              <a:rPr lang="nl-NL" dirty="0" smtClean="0"/>
              <a:t>(denk aan neusspray, paracetamol)</a:t>
            </a:r>
          </a:p>
          <a:p>
            <a:pPr marL="0" indent="0">
              <a:buNone/>
            </a:pPr>
            <a:r>
              <a:rPr lang="nl-NL" dirty="0" smtClean="0"/>
              <a:t>Preventie: handen wassen</a:t>
            </a:r>
          </a:p>
          <a:p>
            <a:pPr>
              <a:buFontTx/>
              <a:buChar char="-"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2090599" y="6363415"/>
            <a:ext cx="9438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  </a:t>
            </a:r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Praktijkscholing</a:t>
            </a:r>
            <a:r>
              <a:rPr lang="nl-NL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(LF1 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P2 Verkoudheid/</a:t>
            </a:r>
            <a:r>
              <a:rPr lang="nl-NL" b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Rhinosinusitis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   </a:t>
            </a:r>
            <a:endParaRPr lang="nl-NL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78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Rhinosinusitis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Het slijmvlies in de neusholte staat in verbinding met het slijmvlies in de sinussen.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Medische Kennis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http://www.nko-sintniklaas.be/cutenews/data/upimages/sinuso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073" y="2451803"/>
            <a:ext cx="6073254" cy="426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/>
          <p:cNvSpPr/>
          <p:nvPr/>
        </p:nvSpPr>
        <p:spPr>
          <a:xfrm>
            <a:off x="0" y="6642556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800" dirty="0" smtClean="0"/>
              <a:t>Bron http</a:t>
            </a:r>
            <a:r>
              <a:rPr lang="nl-NL" sz="800" dirty="0"/>
              <a:t>://www.nko-sintniklaas.be/cutenews/data/upimages/sinusop.png</a:t>
            </a:r>
          </a:p>
        </p:txBody>
      </p:sp>
    </p:spTree>
    <p:extLst>
      <p:ext uri="{BB962C8B-B14F-4D97-AF65-F5344CB8AC3E}">
        <p14:creationId xmlns:p14="http://schemas.microsoft.com/office/powerpoint/2010/main" val="279156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05218" y="586854"/>
            <a:ext cx="10548582" cy="5590109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Oorzaak: meestal een langdurige neusverkoudheid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Gevolg van zwelling van het neusslijmvlies is dat er in de bijholten dan te weinig frisse lucht komt.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(</a:t>
            </a:r>
            <a:r>
              <a:rPr lang="nl-NL" dirty="0" err="1" smtClean="0"/>
              <a:t>rhino</a:t>
            </a:r>
            <a:r>
              <a:rPr lang="nl-NL" dirty="0" smtClean="0"/>
              <a:t>) sinusitis </a:t>
            </a:r>
            <a:r>
              <a:rPr lang="nl-NL" dirty="0" err="1" smtClean="0"/>
              <a:t>maxillaris</a:t>
            </a:r>
            <a:r>
              <a:rPr lang="nl-NL" dirty="0" smtClean="0"/>
              <a:t> ( kaakholteontsteking). Bijnaam is hiervoor voorhoofdsholteontsteking.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Een echte ontsteking van de voorhoofdsholte is echter zeldzaam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2090599" y="6363415"/>
            <a:ext cx="9438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  </a:t>
            </a:r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Praktijkscholing</a:t>
            </a:r>
            <a:r>
              <a:rPr lang="nl-NL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(LF1 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P2 Verkoudheid/</a:t>
            </a:r>
            <a:r>
              <a:rPr lang="nl-NL" b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Rhinosinusitis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   </a:t>
            </a:r>
            <a:endParaRPr lang="nl-NL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41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Klachten bij </a:t>
            </a:r>
            <a:r>
              <a:rPr lang="nl-NL" dirty="0" err="1" smtClean="0"/>
              <a:t>rhinosinusitis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07462"/>
            <a:ext cx="10515600" cy="44250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Zwaar, drukkend gevoel in het hoofd -&gt; hoofdpijn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Pijn neemt toe bij drukverhoging, zoals bijvoorbeeld traplopen/bukken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4000" b="1" dirty="0" smtClean="0"/>
              <a:t>Behandeling:</a:t>
            </a:r>
          </a:p>
          <a:p>
            <a:pPr>
              <a:buFontTx/>
              <a:buChar char="-"/>
            </a:pPr>
            <a:r>
              <a:rPr lang="nl-NL" dirty="0" smtClean="0"/>
              <a:t>paracetamol, neusspray, evt. stomen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Bij langdurige aanwezige klachten verwijzing naar tandarts of KNO-arts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100" dirty="0" smtClean="0"/>
              <a:t>MK H 12.1/ 12.4</a:t>
            </a:r>
            <a:endParaRPr lang="nl-NL" sz="11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2090599" y="6363415"/>
            <a:ext cx="9438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  </a:t>
            </a:r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Praktijkscholing</a:t>
            </a:r>
            <a:r>
              <a:rPr lang="nl-NL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(LF1 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P2 Verkoudheid/</a:t>
            </a:r>
            <a:r>
              <a:rPr lang="nl-NL" b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Rhinosinusitis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   </a:t>
            </a:r>
            <a:endParaRPr lang="nl-NL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62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riepenverkoudheid.nl/wp-content/uploads/2013/11/2668022_1_Otrivin_Neusspray_Menthol_voor_volwassenen_en_kinderen_v_a__12_ja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0895" y="217052"/>
            <a:ext cx="2286000" cy="457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95847"/>
            <a:ext cx="10515600" cy="1325563"/>
          </a:xfrm>
        </p:spPr>
        <p:txBody>
          <a:bodyPr/>
          <a:lstStyle/>
          <a:p>
            <a:r>
              <a:rPr lang="nl-NL" dirty="0" smtClean="0"/>
              <a:t>Neusspray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6160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Middel dat het slijmvlies doet slinken= decongestivum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Door het slinken  van het slijmvlies wordt de afvoerweg </a:t>
            </a:r>
          </a:p>
          <a:p>
            <a:pPr marL="0" indent="0">
              <a:buNone/>
            </a:pPr>
            <a:r>
              <a:rPr lang="nl-NL" dirty="0" smtClean="0"/>
              <a:t>wijder en kan slijm worden afgevoerd.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u="sng" dirty="0" err="1" smtClean="0">
                <a:solidFill>
                  <a:srgbClr val="FF0000"/>
                </a:solidFill>
              </a:rPr>
              <a:t>Xylometazoline</a:t>
            </a:r>
            <a:r>
              <a:rPr lang="nl-NL" dirty="0" smtClean="0">
                <a:solidFill>
                  <a:srgbClr val="FF0000"/>
                </a:solidFill>
              </a:rPr>
              <a:t>:</a:t>
            </a:r>
            <a:r>
              <a:rPr lang="nl-NL" dirty="0" smtClean="0"/>
              <a:t> geeft vernauwing </a:t>
            </a:r>
            <a:r>
              <a:rPr lang="nl-NL" dirty="0" err="1" smtClean="0"/>
              <a:t>v.d</a:t>
            </a:r>
            <a:r>
              <a:rPr lang="nl-NL" dirty="0" smtClean="0"/>
              <a:t> kleine bloedvaten </a:t>
            </a:r>
            <a:r>
              <a:rPr lang="nl-NL" dirty="0" err="1" smtClean="0"/>
              <a:t>v.h</a:t>
            </a:r>
            <a:r>
              <a:rPr lang="nl-NL" dirty="0" smtClean="0"/>
              <a:t> neusslijmvlies. </a:t>
            </a:r>
            <a:r>
              <a:rPr lang="nl-NL" u="sng" dirty="0" smtClean="0"/>
              <a:t>Werkzaam zes tot acht uur</a:t>
            </a:r>
          </a:p>
          <a:p>
            <a:pPr marL="0" indent="0">
              <a:buNone/>
            </a:pPr>
            <a:r>
              <a:rPr lang="nl-NL" b="1" u="sng" dirty="0" smtClean="0"/>
              <a:t>Niet langer dan vijf dagen gebruiken</a:t>
            </a:r>
            <a:r>
              <a:rPr lang="nl-NL" dirty="0" smtClean="0"/>
              <a:t>-&gt; </a:t>
            </a:r>
            <a:endParaRPr lang="nl-NL" b="1" u="sng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2090599" y="6363415"/>
            <a:ext cx="9438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  </a:t>
            </a:r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Praktijkscholing</a:t>
            </a:r>
            <a:r>
              <a:rPr lang="nl-NL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(LF1 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P2 Verkoudheid/</a:t>
            </a:r>
            <a:r>
              <a:rPr lang="nl-NL" b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Rhinosinusitis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   </a:t>
            </a:r>
            <a:endParaRPr lang="nl-NL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437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8892" y="351666"/>
            <a:ext cx="10515600" cy="5993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Niet langer dan vijf dagen gebruiken-&gt; </a:t>
            </a:r>
            <a:r>
              <a:rPr lang="nl-NL" dirty="0" smtClean="0"/>
              <a:t>waarom?</a:t>
            </a:r>
          </a:p>
          <a:p>
            <a:pPr marL="0" indent="0">
              <a:buNone/>
            </a:pPr>
            <a:r>
              <a:rPr lang="nl-NL" dirty="0" smtClean="0"/>
              <a:t>Omdat verschijnselen na het stoppen in hevige mate terug kunnen komen (reboundeffect)</a:t>
            </a:r>
          </a:p>
          <a:p>
            <a:pPr marL="0" indent="0">
              <a:buNone/>
            </a:pPr>
            <a:r>
              <a:rPr lang="nl-NL" dirty="0" smtClean="0"/>
              <a:t>Bij langdurige gebruik-&gt; bijwerking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Bloeddruk verhogende werking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Hartkloppingen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Kinderen onder de twee jaar nooit zonder voorschrift van de arts gebruiken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sz="1100" dirty="0" smtClean="0"/>
              <a:t>GMK H 5. 2</a:t>
            </a:r>
            <a:endParaRPr lang="nl-NL" sz="1100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2090599" y="6363415"/>
            <a:ext cx="9438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  </a:t>
            </a:r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Praktijkscholing</a:t>
            </a:r>
            <a:r>
              <a:rPr lang="nl-NL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(LF1 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P2 Verkoudheid/</a:t>
            </a:r>
            <a:r>
              <a:rPr lang="nl-NL" b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Rhinosinusitis</a:t>
            </a:r>
            <a:r>
              <a:rPr lang="nl-NL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   </a:t>
            </a:r>
            <a:endParaRPr lang="nl-NL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306155"/>
      </p:ext>
    </p:extLst>
  </p:cSld>
  <p:clrMapOvr>
    <a:masterClrMapping/>
  </p:clrMapOvr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565</Words>
  <Application>Microsoft Office PowerPoint</Application>
  <PresentationFormat>Breedbeeld</PresentationFormat>
  <Paragraphs>109</Paragraphs>
  <Slides>12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Verdana</vt:lpstr>
      <vt:lpstr>1_Kantoorthema</vt:lpstr>
      <vt:lpstr>Kerntaak 1: Triëren  werkproces 1.1 werkproces 1.2  </vt:lpstr>
      <vt:lpstr>Verkoudheid</vt:lpstr>
      <vt:lpstr>PowerPoint-presentatie</vt:lpstr>
      <vt:lpstr>PowerPoint-presentatie</vt:lpstr>
      <vt:lpstr>Rhinosinusitis</vt:lpstr>
      <vt:lpstr>PowerPoint-presentatie</vt:lpstr>
      <vt:lpstr>Klachten bij rhinosinusitis</vt:lpstr>
      <vt:lpstr>Neusspray</vt:lpstr>
      <vt:lpstr>PowerPoint-presentatie</vt:lpstr>
      <vt:lpstr>Belangrijk-&gt; alarmsyptomen</vt:lpstr>
      <vt:lpstr>Oefening</vt:lpstr>
      <vt:lpstr>PowerPoint-presentatie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Triage</dc:title>
  <dc:creator>erik zoer</dc:creator>
  <cp:lastModifiedBy>erik zoer</cp:lastModifiedBy>
  <cp:revision>14</cp:revision>
  <dcterms:created xsi:type="dcterms:W3CDTF">2016-12-03T13:10:21Z</dcterms:created>
  <dcterms:modified xsi:type="dcterms:W3CDTF">2016-12-04T18:54:08Z</dcterms:modified>
</cp:coreProperties>
</file>